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7" r:id="rId5"/>
    <p:sldId id="269" r:id="rId6"/>
    <p:sldId id="284" r:id="rId7"/>
    <p:sldId id="276" r:id="rId8"/>
    <p:sldId id="293" r:id="rId9"/>
    <p:sldId id="270" r:id="rId10"/>
    <p:sldId id="277" r:id="rId11"/>
    <p:sldId id="271" r:id="rId12"/>
    <p:sldId id="294" r:id="rId13"/>
    <p:sldId id="295" r:id="rId14"/>
    <p:sldId id="296" r:id="rId15"/>
    <p:sldId id="297" r:id="rId16"/>
    <p:sldId id="298" r:id="rId17"/>
    <p:sldId id="279" r:id="rId18"/>
    <p:sldId id="301" r:id="rId19"/>
    <p:sldId id="299" r:id="rId20"/>
    <p:sldId id="302" r:id="rId21"/>
    <p:sldId id="300" r:id="rId22"/>
    <p:sldId id="274" r:id="rId23"/>
    <p:sldId id="285" r:id="rId24"/>
    <p:sldId id="30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33F4E-719D-4825-A7D0-766C5D117FEF}" v="5" dt="2025-02-07T16:30:08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83784" autoAdjust="0"/>
  </p:normalViewPr>
  <p:slideViewPr>
    <p:cSldViewPr snapToGrid="0">
      <p:cViewPr varScale="1">
        <p:scale>
          <a:sx n="89" d="100"/>
          <a:sy n="89" d="100"/>
        </p:scale>
        <p:origin x="18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E5D5-6193-4E01-809B-0237572D8FB6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0437-7132-41AA-8622-19716E017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12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489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39D09-52DE-97E4-1AC9-8EE3B3D5E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D0067B-053C-1046-18E7-E3D031EA31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726B5F-83B1-2E7D-F245-C58E53B7B3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99098-2B8B-BDDD-E261-9E8F85E964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463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5853F-4D86-4C4B-B62C-E4927FF5C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D41A25-0E42-44ED-F144-44BDE7AD1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E52711-00E7-9D13-D7CA-1E21499CAD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Where to get immigration advice – lawyers, CAB, how do people know who they need to approach?  How to check them out – OISC registered.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13B4F-5DBB-66EC-364D-0F984C4D18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79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C09E2-9CC5-3C6D-91FA-FAE82E5CB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D3B565-7EAB-0E90-BCCF-58B3AA398A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1CE570-C601-E37B-C4D6-344BC36640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15B0B-6ABB-2BE6-94F8-448CD7D7F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84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4D1FE-4598-78B7-207F-696C0C531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8A8FCB-9B66-7B44-9700-AE6FF31DBF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EFF6D1-3949-781E-4426-930F5F45C1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1C4FD-27C2-05A1-4754-CC13509EB4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89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32C70-BE38-4044-23F8-BA84A325A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A13CE7-8A3A-6E16-CC2B-9B6DE4F8C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BA1434-2AD2-5806-3C49-7133FD26E4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55EF1-5E7E-C958-8572-5FE2B7EFCC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342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DB414-075F-C908-D498-0609702D8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90A4B5-73A1-E253-4EA5-54E5151D95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240C00-9A3A-7A7A-7D41-426A47FE69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5F41B-EAAA-112C-CCA3-FF052EA1AD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9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C09C5-B7AC-7F91-4AB4-0CEA8884D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BA3733-9496-A884-B753-D08DF8D467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721C4F-578F-DA92-03D6-989AE9D3A0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2DA91-DB2B-9EA1-69E7-09065D4183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57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D9B47-CEC3-A599-126E-F6EEB2D08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AA36AD-1A4C-A248-2DEC-E669FADC7B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42926B-C01E-4B71-1E7B-72C6A6706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ACC72-2BAC-AB89-0C42-1D1B9C134F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70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73D16-1A95-F870-4094-DB6A07749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999C87-BDF0-39F4-D246-DCBEA0914E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13EF4C-BA55-1A45-79E0-448F3E2B63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325F8-E222-DE0E-F30C-6A2FF65A34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172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43863-B835-CFBF-1EBC-2397D9C72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1A8042-4F00-83CF-2EC0-6BFEEB62C1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C1F672-2A8C-278E-85A0-C089D05D14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27D5D-C567-7822-C5CF-56674ACC74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8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62DA2-F878-D3C6-A041-B34A24E38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8146D2-AB26-7249-FAC8-15A8AD7996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B0EFB4-9B51-51B9-C52A-9CBFF0054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2E3BE-2432-1670-9F91-4ADF4761D9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60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A5747-7C77-7078-7DB2-A4CA137EF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F216A6-4974-AD7A-01ED-4C69935DC4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B7D902-4F5A-1C93-67F0-0E72770BE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2BA14-DD30-5052-D61A-046BF5A7F0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338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08BD7-B324-202B-E2F9-3D1A53526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CD41E9-3366-6774-8EB8-4129F498FA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FC1BF6-6EF0-A3D5-2111-844F4795B5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C0D08-B0E2-A5FB-295F-FD666AE022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1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B7466-5C91-FB7E-DF6C-EBBDD0AB2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FF0667-9595-0008-CA20-589C034618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EDE151-25D1-7FDE-2672-B162E9163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9D533-5DBD-490A-664D-EB68B4182E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162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C6B89-A055-D069-A688-727A8C276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F7D606-0FB5-A0AB-DB66-9BA66C295E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80F3B6-938E-6155-FF27-39D285DB78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4ABD3-803D-2E45-2211-CC6C6583D9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58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69172-CD2E-4A11-644E-71D437085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D40B69-0B63-1D61-CD09-F40A1E0E64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ACCD67-D9E1-B167-40E1-CDEF656480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16BBF-3B6F-C137-D3B2-C94875D26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77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56998-E087-F3F9-EB6F-EA4DCB067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51DBA5-FEE6-9E79-43CD-83A85AEE51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050F5C-0CEC-F653-C5C7-DF46E2F172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2C491-DB57-426E-02AF-C3ADCB9F45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631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D1552-5589-8B42-2371-F130468E5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76E7EE-8F21-CFD8-4E8E-9F6C67DBB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494E48-A791-A156-39F5-0B0CB71FF0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A5BB1-B371-9F51-55A8-5CDCFA785E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00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2F68C-9574-43F7-5E1A-774F4D2E9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0B5D2A-86FA-6D40-3334-A06EE44FBE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141803-D0D7-29BB-3584-B0C6DD27C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Can’t apply before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20F3A-1EE7-4181-709B-A2614E35C6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91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32174-E50A-4F21-9AAD-7215CF247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D8F68A-072A-603F-FF28-49469BA82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59E468-4DC5-67D2-8E4D-3EFB7D867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Point to gov.uk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06049-80B0-9A09-02D1-4E0BB7C34C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C0437-7132-41AA-8622-19716E01773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6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B2CA-E38E-A3CA-9A22-FFED6FA1F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21F7C-6438-E4C2-63C3-04E12C290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EC6F5-E23A-BDCE-2A3A-D3D3710C6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51FDD-BB80-A865-05DD-6E3DABB6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BCF33-27F7-F881-DC98-F6F115E9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4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74F9-B34E-68FF-0D35-A307EB60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7AC44-FE82-B74B-9737-E77586CB6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5A8BF-9BFF-D5F5-518D-DA04CA9A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1AA4F-B566-A532-BB7D-A5DB697C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FFE67-78B1-2872-8491-D838BFA0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97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446E4-3F5F-3201-D740-A9C02C97E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01D90-7C05-ADBA-6F95-199F0CD19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6FA18-6E83-9401-93BF-F9ABC99F6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70C43-3AF4-A4ED-55D1-C01BFDF8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228A-A156-853A-A4F0-D99E31A7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6EE0-2F5E-BE0D-4EDB-93DC70EDD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BF255-1319-682D-6709-B42903985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6FC88-BCE6-50BB-1B05-638541B3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2D385-6CB2-5B9E-2A19-BDB63EFF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4D1A3-218D-E5F0-EC14-2FEE6AAD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FCEFB-C01C-FD31-F893-0137D7B36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247D1-CECB-281E-0283-D33A5231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FB002-8174-7F1D-7154-AA840D6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746CF-196C-9441-F8CB-0100EE0B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13C51-6B8D-521C-9DF7-C049A202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2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5D288-F372-612C-ECF7-B3C7D29C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48E1A-B016-9F8C-5991-D4C8678CA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EF8C1-4454-566E-0FEF-FB3410318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94CB1-5786-F68A-1F2D-88B6BC61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EB414-017F-4FA2-36CE-9FF09FD3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E1F5F-2D65-79E2-D503-447F8DC1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7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B157C-E644-7EDC-2F4A-D6BF9477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1640E-080C-8D6C-F72B-761CA7D8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6A0C0-46C7-E253-2891-32B4939A5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6E2300-5CDC-0668-9B6C-387875C99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A839A-EDDE-8CBB-E523-982325335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0A821-39A1-0954-FD53-E4A591D8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0CCA76-AB23-35B9-AE1A-2DEEE35A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569E61-CA24-1D3E-D582-B5243A31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85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8D7A-7D53-D504-09B7-A0E1B4BD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8B587-A06F-D15D-5999-06BD6509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A311CF-25F5-9308-3832-AC59D373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F9CCB-7100-AB34-46A3-90C534CF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58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0B2C3-BC86-D6AB-DF25-F7D11824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910DD-08D0-32CE-2B3B-68D7A317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F6FE1-7BE0-6362-F7A7-0C0B399E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08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0CC9D-D4BA-9218-78C1-81F7739F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CCD3B-78F9-A161-3B41-FA3450FA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9CDB1E-5D36-2CB7-2941-C3BBBFE59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0BEEB-6369-DE44-276F-CCB3335D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36AAB-CE7A-493C-D7E0-86FF66BD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EEF49-E866-6767-8B05-ED7235B7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78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B342-239A-91B1-7D23-F6378B39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31414-0941-D70E-91B1-1D59157CF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B65B7-20A7-E301-E06B-CABC270B3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B0D7B-6184-BE5E-D1B2-A155547D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83391-5EA3-084B-54DD-595812C1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8D822-B038-1DA9-EF0F-95A13614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8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E9AED-3AF6-98E8-42F0-D79772A0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B7B3E-9D87-0353-0847-29F4BA7AD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3C5AC-D1DE-BBC3-FD53-88F9FD32E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3C3A-D5F0-4F04-809E-FADF16A87733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FA2C0-BA4C-457C-2487-1F59C6834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4871E-566F-08E9-D23E-8B171F316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64CE-9702-4CCD-ACAD-93ACD4852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61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1B2C-C886-B1FE-9649-0F4DBDC66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1103585"/>
            <a:ext cx="10515600" cy="4678555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/>
              <a:t>Leicestershire Homes for Ukraine </a:t>
            </a:r>
            <a:br>
              <a:rPr lang="en-GB" sz="6000" b="1" dirty="0"/>
            </a:br>
            <a:br>
              <a:rPr lang="en-GB" sz="6000" b="1" dirty="0"/>
            </a:br>
            <a:r>
              <a:rPr lang="en-GB" sz="6000" b="1" dirty="0"/>
              <a:t>Information and Feedback events</a:t>
            </a:r>
            <a:br>
              <a:rPr lang="en-GB" sz="6000" b="1" dirty="0"/>
            </a:br>
            <a:br>
              <a:rPr lang="en-GB" sz="6000" b="1" dirty="0"/>
            </a:br>
            <a:r>
              <a:rPr lang="en-GB" sz="6000" b="1" dirty="0"/>
              <a:t>January/February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8C9A3A-84E4-7C4E-4754-CE4FAA1BEEE8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9BC7F2-805A-5D68-5477-8F52EA19975F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4CE481-8E85-CF4C-0227-C5B827DF6C27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279F11-59E1-207F-B8CD-14DBCCD8CD43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AC90896F-4624-8B21-A9C2-E30E9AAEAA5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57043D-4A80-4817-6EDE-A907A559DA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28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CA4F0-1EBD-C0B2-5E84-A3807B224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65BF-C68F-E8BD-24FC-CDB8D2360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 (UPE)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91977-9FC6-C422-1CB1-BE48177BD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3"/>
            <a:ext cx="10302381" cy="1666357"/>
          </a:xfrm>
        </p:spPr>
        <p:txBody>
          <a:bodyPr>
            <a:normAutofit/>
          </a:bodyPr>
          <a:lstStyle/>
          <a:p>
            <a:r>
              <a:rPr lang="en-GB" sz="3600" dirty="0"/>
              <a:t>While your application is being considered:</a:t>
            </a:r>
          </a:p>
          <a:p>
            <a:pPr lvl="1"/>
            <a:r>
              <a:rPr lang="en-GB" sz="3200" dirty="0"/>
              <a:t>All existing rights and benefits continue (Section 3C)</a:t>
            </a:r>
          </a:p>
          <a:p>
            <a:pPr lvl="1"/>
            <a:r>
              <a:rPr lang="en-GB" sz="3200" dirty="0"/>
              <a:t>You should not travel out of the UK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BF44C2-BFEF-3916-0377-615562DE9CDE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5E781-C66C-8E13-77E5-DF062A677C7B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C85BEE-FF52-947C-0B01-427E248A7A4D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A564FA-A72D-020B-EA42-C9D405ED26DB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6559CAE5-587F-0CD2-00A4-448E636F9AA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B6737E-EFBD-97D8-E526-78CE03575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F518168-DF1E-B027-C163-A343A6AE60C4}"/>
              </a:ext>
            </a:extLst>
          </p:cNvPr>
          <p:cNvSpPr txBox="1">
            <a:spLocks/>
          </p:cNvSpPr>
          <p:nvPr/>
        </p:nvSpPr>
        <p:spPr>
          <a:xfrm>
            <a:off x="972881" y="4017151"/>
            <a:ext cx="10749932" cy="195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Під час розгляду Вашої заявки:</a:t>
            </a:r>
            <a:endParaRPr lang="en-GB" sz="3600" dirty="0"/>
          </a:p>
          <a:p>
            <a:pPr lvl="1"/>
            <a:r>
              <a:rPr lang="ru-RU" sz="3200" dirty="0"/>
              <a:t>Усі ваші поточні права та пільги зберігаються (</a:t>
            </a:r>
            <a:r>
              <a:rPr lang="en-GB" sz="3200" dirty="0"/>
              <a:t>Section 3C)</a:t>
            </a:r>
            <a:r>
              <a:rPr lang="ru-RU" sz="3200" dirty="0"/>
              <a:t>
Ви не повинні виїжджати за межі Великої Британії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305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08840-6120-447D-D027-CB641AFBE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314F-D771-09E0-FAC1-EC91EDF87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 (UPE)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A6CE3-B68B-2300-32FE-EF0DC0221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4"/>
            <a:ext cx="10302381" cy="2092620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If your application is rejected:</a:t>
            </a:r>
          </a:p>
          <a:p>
            <a:pPr lvl="1"/>
            <a:r>
              <a:rPr lang="en-GB" sz="3200" dirty="0"/>
              <a:t>Your right to work and right to rent will end</a:t>
            </a:r>
          </a:p>
          <a:p>
            <a:pPr lvl="1"/>
            <a:r>
              <a:rPr lang="en-GB" sz="3200" dirty="0"/>
              <a:t>Thank you payments to your host will end</a:t>
            </a:r>
            <a:endParaRPr lang="en-GB" sz="3600" dirty="0"/>
          </a:p>
          <a:p>
            <a:r>
              <a:rPr lang="en-GB" sz="3600" dirty="0"/>
              <a:t>Seek immigration advice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FE3712-9817-C653-4457-6E9518306FCE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403E8A-601B-2119-F08E-C74BDF26E5AD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B6F839-F639-F600-5FA7-09E3FA677184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553BA8-4302-BA80-562A-796BAB7F558E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079860B5-C0D4-A91D-BBA8-3A6876ED7B0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EF2E1C-8C09-B62C-B083-F030C57410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2B5400E-FA91-1D65-9F7F-A6F7E728ACDC}"/>
              </a:ext>
            </a:extLst>
          </p:cNvPr>
          <p:cNvSpPr txBox="1">
            <a:spLocks/>
          </p:cNvSpPr>
          <p:nvPr/>
        </p:nvSpPr>
        <p:spPr>
          <a:xfrm>
            <a:off x="972881" y="4028048"/>
            <a:ext cx="10302381" cy="24007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600" dirty="0"/>
              <a:t>Якщо Вашу заявку буде відхилено:</a:t>
            </a:r>
            <a:endParaRPr lang="en-GB" sz="4600" dirty="0"/>
          </a:p>
          <a:p>
            <a:pPr lvl="1"/>
            <a:r>
              <a:rPr lang="ru-RU" sz="4100" dirty="0"/>
              <a:t>Ваше право на роботу та оренду житла припиняється</a:t>
            </a:r>
            <a:endParaRPr lang="en-GB" sz="4100" dirty="0"/>
          </a:p>
          <a:p>
            <a:pPr lvl="1"/>
            <a:r>
              <a:rPr lang="en-GB" sz="3800" dirty="0"/>
              <a:t>“Thank you payments” </a:t>
            </a:r>
            <a:r>
              <a:rPr lang="ru-RU" sz="4100" dirty="0"/>
              <a:t>вашому спонсору припиняться</a:t>
            </a:r>
            <a:endParaRPr lang="en-GB" sz="4100" dirty="0"/>
          </a:p>
          <a:p>
            <a:r>
              <a:rPr lang="ru-RU" sz="4600" dirty="0"/>
              <a:t>Зверніться за консультацією з імміграційних питань</a:t>
            </a:r>
            <a:endParaRPr lang="en-GB" sz="4600" dirty="0"/>
          </a:p>
        </p:txBody>
      </p:sp>
    </p:spTree>
    <p:extLst>
      <p:ext uri="{BB962C8B-B14F-4D97-AF65-F5344CB8AC3E}">
        <p14:creationId xmlns:p14="http://schemas.microsoft.com/office/powerpoint/2010/main" val="3926975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0A0DA-66F8-A10F-C40B-20B2A2F6F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02A0E-95A7-8B0D-CD5A-55BC45C56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73322-4CBE-7799-020E-6D22FA27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3"/>
            <a:ext cx="10302381" cy="1666357"/>
          </a:xfrm>
        </p:spPr>
        <p:txBody>
          <a:bodyPr>
            <a:normAutofit/>
          </a:bodyPr>
          <a:lstStyle/>
          <a:p>
            <a:r>
              <a:rPr lang="en-GB" sz="3600" dirty="0"/>
              <a:t>Late applications may mean you lose your current right to work and may mean you become ineligible for UPE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447820-B4B1-D762-74C4-CAFC9563A436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39684D-79B3-B761-1678-1B8AF9E2484E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0ADB9-24B3-617E-803C-B75139C81024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5CC1F7-F8E2-0F4B-4720-DD81999E5CB5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D390B1BA-A54A-97F9-E9B1-F6619C8389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1905AB-C38C-B800-C4C5-2291024855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D399E5-96BD-B9DE-C742-669E4CFFCDB3}"/>
              </a:ext>
            </a:extLst>
          </p:cNvPr>
          <p:cNvSpPr txBox="1">
            <a:spLocks/>
          </p:cNvSpPr>
          <p:nvPr/>
        </p:nvSpPr>
        <p:spPr>
          <a:xfrm>
            <a:off x="947255" y="3974146"/>
            <a:ext cx="10302381" cy="1666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Несвоєчасне подання заявки може призвести до втрати вашого поточного права на роботу, </a:t>
            </a:r>
            <a:r>
              <a:rPr lang="uk-UA" sz="3600" dirty="0"/>
              <a:t>та зробити вас невідповідним для </a:t>
            </a:r>
            <a:r>
              <a:rPr lang="en-GB" sz="3600" dirty="0"/>
              <a:t>UPE</a:t>
            </a:r>
            <a:r>
              <a:rPr lang="uk-UA" sz="3600" dirty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5375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F69FD-8892-7B71-A30F-ABFBF28F1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EB5B-4624-3F64-3EEF-B18365F9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F1380-48F1-A8FB-9B73-0A8CE5BE5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81" y="1536318"/>
            <a:ext cx="10302381" cy="2301682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Hosting:</a:t>
            </a:r>
          </a:p>
          <a:p>
            <a:pPr lvl="1"/>
            <a:r>
              <a:rPr lang="en-GB" sz="3200" dirty="0"/>
              <a:t>Thank you payments continue where there is no close family relationship</a:t>
            </a:r>
          </a:p>
          <a:p>
            <a:pPr lvl="1"/>
            <a:r>
              <a:rPr lang="en-GB" sz="3200" dirty="0"/>
              <a:t>Rematches can take place – but only to prevent homelessness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82C3DD-6888-EE64-8CB4-DF3357D72AB1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7E5704-0EAB-EB69-5D08-E94FF1BAE084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911A84-A2F2-13E6-E2C3-F6191FFB95F8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09B15F-6C58-5A38-11DD-F05CB07FE015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F3CAED7C-0DEF-17B0-B610-A42D246D88A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81FF64-C69F-AAED-1526-6146F4694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C90E49B-34B8-022B-1474-6FC40A138512}"/>
              </a:ext>
            </a:extLst>
          </p:cNvPr>
          <p:cNvSpPr txBox="1">
            <a:spLocks/>
          </p:cNvSpPr>
          <p:nvPr/>
        </p:nvSpPr>
        <p:spPr>
          <a:xfrm>
            <a:off x="916738" y="4035972"/>
            <a:ext cx="10302381" cy="23308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Проживання у спонсора</a:t>
            </a:r>
            <a:r>
              <a:rPr lang="en-GB" sz="3600" dirty="0"/>
              <a:t>:</a:t>
            </a:r>
          </a:p>
          <a:p>
            <a:pPr lvl="1"/>
            <a:r>
              <a:rPr lang="uk-UA" sz="3200" dirty="0"/>
              <a:t>Виплати </a:t>
            </a:r>
            <a:r>
              <a:rPr lang="en-GB" sz="3200" dirty="0"/>
              <a:t>“Thank you”</a:t>
            </a:r>
            <a:r>
              <a:rPr lang="ru-RU" sz="3200" dirty="0"/>
              <a:t> продовжуються, якщо між вами та спонсором немає тісних </a:t>
            </a:r>
            <a:r>
              <a:rPr lang="uk-UA" sz="3200" dirty="0"/>
              <a:t>родинних відносин.</a:t>
            </a:r>
            <a:endParaRPr lang="en-GB" sz="3200" dirty="0"/>
          </a:p>
          <a:p>
            <a:pPr lvl="1"/>
            <a:r>
              <a:rPr lang="ru-RU" sz="3200" dirty="0"/>
              <a:t>Можливий підбір нового господаря – але лише для запобігання бездомності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87854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35293-FA40-E866-B4EE-E982F4130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AC71-BDD6-D6D0-C027-FD92971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Thank you payments for hosts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D0011-6294-C24A-E8AC-C7B66CB7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3"/>
            <a:ext cx="10302381" cy="2162971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National rate for thank you payments will be £350 per month from 1 April 2025.</a:t>
            </a:r>
          </a:p>
          <a:p>
            <a:r>
              <a:rPr lang="en-GB" sz="3600" dirty="0"/>
              <a:t>Leicestershire County Council will be topping this up to £500 per month for all hosting arrangements.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8EBE94-0FC6-E4B3-C746-B859F5D9FE65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36FE39-1770-35F3-9AE4-18D6FFEC389B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D76144-4145-2166-F698-E61D0CE417E9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E437A2-8103-F5AB-7F30-72A57C87AD9F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85B20714-C091-6E69-787B-500770D0DFC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D20128-A206-5797-E35D-3DB393B37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7B1230E-8A85-9DE5-684C-F0310C051367}"/>
              </a:ext>
            </a:extLst>
          </p:cNvPr>
          <p:cNvSpPr txBox="1">
            <a:spLocks/>
          </p:cNvSpPr>
          <p:nvPr/>
        </p:nvSpPr>
        <p:spPr>
          <a:xfrm>
            <a:off x="938589" y="4134965"/>
            <a:ext cx="10302381" cy="216297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Загальнонаціональна ставка виплат </a:t>
            </a:r>
            <a:r>
              <a:rPr lang="en-GB" sz="3600" dirty="0"/>
              <a:t>“Thank you”</a:t>
            </a:r>
            <a:r>
              <a:rPr lang="ru-RU" sz="3600" dirty="0"/>
              <a:t>становитиме 350 фунтів стерлінгів на місяць з 1 квітня 2025 року.
Рада графства Лестершир підвищуватиме цю суму до 500 фунтів стерлінгів на місяць для всіх домовленостей про розміщення.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1540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DB5FF-ABE8-1C73-3324-E536F1DB0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0BA2-496D-9E42-4183-718278608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Thank you payments for hosts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68420-A35B-2B3C-99F1-84CDCFF78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4"/>
            <a:ext cx="10302381" cy="2066001"/>
          </a:xfrm>
        </p:spPr>
        <p:txBody>
          <a:bodyPr>
            <a:normAutofit fontScale="92500"/>
          </a:bodyPr>
          <a:lstStyle/>
          <a:p>
            <a:r>
              <a:rPr lang="en-GB" sz="3600" dirty="0"/>
              <a:t>Hosts can continue to receive thank you payments for former Homes for Ukraine (sponsorship) guests on UPE</a:t>
            </a:r>
          </a:p>
          <a:p>
            <a:r>
              <a:rPr lang="en-GB" sz="3600" dirty="0"/>
              <a:t>Hosts can continue to receive thank you payments while guests await the outcome of their UPE application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D095B5-2A35-3EB6-4809-015B6B14CB58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A169E7-9B3F-B8BA-B519-2589502A9ABD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16C9F-6310-8F20-4A2E-38A39E8DCCBF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213E92-4667-2D90-ECDD-0DF5994E8ED5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6AF11851-5839-6D7C-DA21-B94438A73F8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2C7867-E536-F03F-B327-E60B79C85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BF9A374-34E9-D43C-E396-C8E20DEA85C6}"/>
              </a:ext>
            </a:extLst>
          </p:cNvPr>
          <p:cNvSpPr txBox="1">
            <a:spLocks/>
          </p:cNvSpPr>
          <p:nvPr/>
        </p:nvSpPr>
        <p:spPr>
          <a:xfrm>
            <a:off x="938589" y="3923737"/>
            <a:ext cx="10302381" cy="2066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z-Cyrl-AZ" sz="3600" dirty="0"/>
              <a:t>Господарі й надалі можуть отримувати виплати подяки за колишніх гостей за програмою </a:t>
            </a:r>
            <a:r>
              <a:rPr lang="en-GB" sz="3600" dirty="0"/>
              <a:t>Homes for Ukraine (</a:t>
            </a:r>
            <a:r>
              <a:rPr lang="az-Cyrl-AZ" sz="3600" dirty="0"/>
              <a:t>спонсорство) на </a:t>
            </a:r>
            <a:r>
              <a:rPr lang="en-GB" sz="3600" dirty="0"/>
              <a:t>UPE
</a:t>
            </a:r>
            <a:r>
              <a:rPr lang="az-Cyrl-AZ" sz="3600" dirty="0"/>
              <a:t>Господарі можуть і надалі отримувати виплати подяки, поки гості чекають рішення щодо їхньої заявки на </a:t>
            </a:r>
            <a:r>
              <a:rPr lang="en-GB" sz="3600" dirty="0"/>
              <a:t>UPE</a:t>
            </a:r>
          </a:p>
        </p:txBody>
      </p:sp>
    </p:spTree>
    <p:extLst>
      <p:ext uri="{BB962C8B-B14F-4D97-AF65-F5344CB8AC3E}">
        <p14:creationId xmlns:p14="http://schemas.microsoft.com/office/powerpoint/2010/main" val="35120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5047A-B093-ED98-8466-94A4B35BB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F3B5-3784-B604-C419-903E2C952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Thank you payments for hosts - UPE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6C98A-EEC7-87AB-F423-4100681D9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4"/>
            <a:ext cx="10302381" cy="2032592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When a guests’ initial visa ends hosts will need to make a new claim for thank you payments</a:t>
            </a:r>
          </a:p>
          <a:p>
            <a:r>
              <a:rPr lang="en-GB" sz="3600" dirty="0"/>
              <a:t>This will require some proof a UPE application has been made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E7F36E-CF46-90E7-595C-7480539B78B6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AAE79D-CA5F-A4F0-C484-BA71BC61146A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39F24-422A-5219-9980-9D1DEA7B61EA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7DEE67-2695-C894-66D4-BA21BEAC8976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00505521-B8EF-9B75-6B7A-50012EB0224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3365E1-8CF1-E70B-B01A-E60B2AFB6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DBD492C-0144-8AA3-14FF-CB875A2DD476}"/>
              </a:ext>
            </a:extLst>
          </p:cNvPr>
          <p:cNvSpPr txBox="1">
            <a:spLocks/>
          </p:cNvSpPr>
          <p:nvPr/>
        </p:nvSpPr>
        <p:spPr>
          <a:xfrm>
            <a:off x="942364" y="3936197"/>
            <a:ext cx="10302381" cy="20535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Коли початковий візовий дозвіл гостя закінчується, господарям потрібно буде подати нову заявку на виплати </a:t>
            </a:r>
            <a:r>
              <a:rPr lang="en-GB" sz="3600" dirty="0"/>
              <a:t>“Thank you”</a:t>
            </a:r>
            <a:r>
              <a:rPr lang="ru-RU" sz="3600" dirty="0"/>
              <a:t>
Для цього потрібно надати підтвердження подання заявки на UPE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86427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249E4-EBF1-6E9C-8EBA-33112C32D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75963-E900-5E03-24F6-FCB98C00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Thank you payments for hosts - UPE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BD16A-E938-94AD-9CD6-1204B497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4"/>
            <a:ext cx="10302381" cy="1942254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/>
              <a:t>If a UPE application is rejected no further thank you payments can be claimed from that point.</a:t>
            </a:r>
          </a:p>
          <a:p>
            <a:r>
              <a:rPr lang="en-GB" sz="3600" dirty="0"/>
              <a:t>Hosts will need to inform us as soon as guests have an outcome for their application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BE8226-5865-32B7-5163-F56BDD38B6C8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A5203-A16E-6109-FA72-21A01E724C97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81EC8-C630-506C-7F2C-AE215D44F6AB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5D0243-D9E8-A24F-FEAF-379B18815466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D919373B-8F14-3F60-8324-99A7D46BD44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93B306-D819-38C6-D680-63AFDD0EE3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094669-1B7F-853F-95C7-EE9FA3F21F63}"/>
              </a:ext>
            </a:extLst>
          </p:cNvPr>
          <p:cNvSpPr txBox="1">
            <a:spLocks/>
          </p:cNvSpPr>
          <p:nvPr/>
        </p:nvSpPr>
        <p:spPr>
          <a:xfrm>
            <a:off x="938589" y="4132072"/>
            <a:ext cx="10302381" cy="19422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Якщо заявку на UPE буде відхилено, подальші виплати </a:t>
            </a:r>
            <a:r>
              <a:rPr lang="en-GB" sz="3600" dirty="0"/>
              <a:t>“Thank you”</a:t>
            </a:r>
            <a:r>
              <a:rPr lang="uk-UA" sz="3600" dirty="0"/>
              <a:t> більше не нараховуватимуться</a:t>
            </a:r>
            <a:r>
              <a:rPr lang="ru-RU" sz="3600" dirty="0"/>
              <a:t>.
Господарі повинні повідомити нас, щойно гості отримають рішення щодо своєї заявки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4366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7203C-AC56-5BC0-7694-6BF58FDBF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A433-3BD8-B1B8-D939-161574AC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Thank you payments for hosts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E22F2-7345-7A19-18CB-25D236B7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81" y="1676575"/>
            <a:ext cx="10302381" cy="2155726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/>
              <a:t>Considering the future:</a:t>
            </a:r>
          </a:p>
          <a:p>
            <a:pPr lvl="1"/>
            <a:r>
              <a:rPr lang="en-GB" sz="3200" dirty="0"/>
              <a:t>Hosts and guests may consider moving to a room rental agreement</a:t>
            </a:r>
          </a:p>
          <a:p>
            <a:pPr lvl="1"/>
            <a:r>
              <a:rPr lang="en-GB" sz="3200" dirty="0"/>
              <a:t>Hosts can ask for reasonable contributions from guests towards bills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3BB2DE-0108-DD14-95C2-3A1F85970389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922252-157F-DDA8-005B-216AD7927529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0703C6-DA44-ABB8-CD26-765A9E73D04C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186984-30F1-F040-E471-5D3392A78D58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8B3BB724-CD14-B2C6-B3C3-5A54E0C7EFE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D74A3F-E8AC-B1BE-27B4-5D1F6E6314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B35C29-E002-397F-4FA7-AEECBA87DBAB}"/>
              </a:ext>
            </a:extLst>
          </p:cNvPr>
          <p:cNvSpPr txBox="1">
            <a:spLocks/>
          </p:cNvSpPr>
          <p:nvPr/>
        </p:nvSpPr>
        <p:spPr>
          <a:xfrm>
            <a:off x="1009040" y="4020808"/>
            <a:ext cx="10302381" cy="21557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Дивлячись у майбутнє:</a:t>
            </a:r>
            <a:endParaRPr lang="en-GB" sz="3600" dirty="0"/>
          </a:p>
          <a:p>
            <a:pPr lvl="1"/>
            <a:r>
              <a:rPr lang="ru-RU" sz="3200" dirty="0"/>
              <a:t>Господарі та гості можуть розглянути можливість укладення договору оренди кімнати</a:t>
            </a:r>
            <a:endParaRPr lang="en-GB" sz="3200" dirty="0"/>
          </a:p>
          <a:p>
            <a:pPr lvl="1"/>
            <a:r>
              <a:rPr lang="ru-RU" sz="3200" dirty="0"/>
              <a:t>Господарі можуть просити гостей робити розумні внески  на оплату комунальних послуг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67831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FD31E-583C-62B3-3318-DE601A916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47E39-B311-2C53-A1FA-474069A7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Feedback / Have your 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30B9E-A36A-754C-1D21-AB645D80B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3"/>
            <a:ext cx="10302381" cy="1666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Let us know how we can improve how we work and the main support you or your host / guest will need over the next 18 months.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09777B-1B62-A73C-A08A-6AD9964BB08E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610A7A-0347-B22B-7992-A792955D98E0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19A7F-CAAB-6B27-56FF-360D9726A11D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9EF70-DE41-7C69-C230-04442F6990FB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F5EF454F-BBAC-653C-9C39-B6E553C22EA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E3A6B7-81C0-05BE-7628-859170963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27AA42-03C8-3F35-F103-2FD82FF8E229}"/>
              </a:ext>
            </a:extLst>
          </p:cNvPr>
          <p:cNvSpPr txBox="1">
            <a:spLocks/>
          </p:cNvSpPr>
          <p:nvPr/>
        </p:nvSpPr>
        <p:spPr>
          <a:xfrm>
            <a:off x="972881" y="4017151"/>
            <a:ext cx="10302381" cy="1666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dirty="0"/>
              <a:t>Повідомте нам, як ми можемо покращити нашу роботу, та яка підтримка знадобиться вам чи вашому господарю протягом наступних 18 місяців.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0028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D37EE-55B5-73B0-B88E-8BFF12514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87022-78F0-CC56-D4FC-A88B0743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9B146-AE7D-273A-3962-71FF76DA1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3"/>
            <a:ext cx="10861117" cy="4227095"/>
          </a:xfrm>
        </p:spPr>
        <p:txBody>
          <a:bodyPr numCol="2">
            <a:normAutofit/>
          </a:bodyPr>
          <a:lstStyle/>
          <a:p>
            <a:r>
              <a:rPr lang="en-GB" sz="3600" dirty="0"/>
              <a:t>Information</a:t>
            </a:r>
          </a:p>
          <a:p>
            <a:pPr lvl="1"/>
            <a:r>
              <a:rPr lang="en-GB" sz="3200" dirty="0"/>
              <a:t>Team Support</a:t>
            </a:r>
          </a:p>
          <a:p>
            <a:pPr lvl="1">
              <a:tabLst>
                <a:tab pos="4933950" algn="l"/>
              </a:tabLst>
            </a:pPr>
            <a:r>
              <a:rPr lang="en-GB" sz="3200" dirty="0"/>
              <a:t>Ukraine Permission Extension Scheme</a:t>
            </a:r>
          </a:p>
          <a:p>
            <a:pPr lvl="1"/>
            <a:r>
              <a:rPr lang="en-GB" sz="3200" dirty="0"/>
              <a:t>Thank you payments</a:t>
            </a:r>
            <a:endParaRPr lang="en-GB" sz="3600" dirty="0"/>
          </a:p>
          <a:p>
            <a:r>
              <a:rPr lang="en-GB" sz="3600" dirty="0"/>
              <a:t>Feedback</a:t>
            </a:r>
          </a:p>
          <a:p>
            <a:r>
              <a:rPr lang="en-GB" sz="3600" dirty="0"/>
              <a:t>Questions and Answers</a:t>
            </a:r>
            <a:endParaRPr lang="ru-RU" sz="3600" dirty="0"/>
          </a:p>
          <a:p>
            <a:pPr lvl="1"/>
            <a:r>
              <a:rPr lang="ru-RU" sz="3600" dirty="0"/>
              <a:t>Інформація</a:t>
            </a:r>
          </a:p>
          <a:p>
            <a:pPr lvl="1"/>
            <a:r>
              <a:rPr lang="ru-RU" sz="3600" dirty="0"/>
              <a:t>Підтримка </a:t>
            </a:r>
            <a:r>
              <a:rPr lang="uk-UA" sz="3600" dirty="0"/>
              <a:t>від </a:t>
            </a:r>
            <a:r>
              <a:rPr lang="ru-RU" sz="3600" dirty="0"/>
              <a:t>команди</a:t>
            </a:r>
            <a:r>
              <a:rPr lang="en-GB" sz="3600" dirty="0"/>
              <a:t> </a:t>
            </a:r>
            <a:r>
              <a:rPr lang="ru-RU" sz="3600" dirty="0"/>
              <a:t>
</a:t>
            </a:r>
            <a:r>
              <a:rPr lang="en-GB" sz="3600" dirty="0"/>
              <a:t>Ukraine Permission Extension Scheme</a:t>
            </a:r>
          </a:p>
          <a:p>
            <a:pPr lvl="1"/>
            <a:r>
              <a:rPr lang="uk-UA" sz="3600" dirty="0"/>
              <a:t>платежі </a:t>
            </a:r>
            <a:r>
              <a:rPr lang="en-GB" sz="3600" dirty="0"/>
              <a:t>Thank you</a:t>
            </a:r>
            <a:endParaRPr lang="uk-UA" sz="3600" dirty="0"/>
          </a:p>
          <a:p>
            <a:pPr lvl="1"/>
            <a:r>
              <a:rPr lang="ru-RU" sz="3600" dirty="0"/>
              <a:t>Зворотний зв'язок
Питання та відповіді</a:t>
            </a:r>
            <a:endParaRPr lang="en-GB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62DF9E-1AE2-1FFE-C1BE-B36F5E2415C5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FD909-49CC-5EF6-E04E-469177E1A417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C94580-51B8-C916-25B6-DD656CFE8FB8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68A449-C773-242F-728F-61A55A98FB4D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AE0486BD-8269-90FF-C8F2-ACA0659D198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9C1E79-73B0-AAF0-0E02-3934A85D6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11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AB40E-47BC-8734-C953-9B9719B4E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10D6D-5320-E639-16BA-BFC41D951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1087820"/>
            <a:ext cx="10515600" cy="206528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/>
              <a:t>Questions And Answers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3D9F77-9291-9D43-4EA6-3BE0BBCFD4D1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FE241F-A4BD-4F4B-DDE3-C58B4A5E3D20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8B1CA3-1FC9-4F43-B59F-3871A74D9193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D46A1E-D58F-90FC-1680-36878BBB5C7A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635B0E8B-DD8E-31E2-BA66-73BF8DB63C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794917-DFA6-56D6-EA7A-7AD7FD903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FD728D2-AE5A-67BA-701D-D988804CC521}"/>
              </a:ext>
            </a:extLst>
          </p:cNvPr>
          <p:cNvSpPr txBox="1">
            <a:spLocks/>
          </p:cNvSpPr>
          <p:nvPr/>
        </p:nvSpPr>
        <p:spPr>
          <a:xfrm>
            <a:off x="831980" y="3538779"/>
            <a:ext cx="10515600" cy="2065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8000" b="1" dirty="0"/>
              <a:t>Питання та відповіді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234455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31BCC-B190-7CB5-9A72-BE05387A0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5D4F9-AD7F-B4D2-52E3-4DA61769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1087820"/>
            <a:ext cx="10515600" cy="206528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/>
              <a:t>Any further questions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FB7A8C-55EA-0930-4713-A9F58E36A200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C44FEA-A2B1-099F-7F4E-91FD27D7D259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352769-0128-1DCE-CAEB-4AC5384BEF67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BDFD20-7446-1E7F-7D49-6D2AB9F05653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47D84DE8-3A75-DF9B-C736-D9C5375DDA5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17753E-7C77-0C12-F42F-AA62A061A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3F017C9-74C9-5248-FCD2-7A77EFE41FED}"/>
              </a:ext>
            </a:extLst>
          </p:cNvPr>
          <p:cNvSpPr txBox="1">
            <a:spLocks/>
          </p:cNvSpPr>
          <p:nvPr/>
        </p:nvSpPr>
        <p:spPr>
          <a:xfrm>
            <a:off x="831980" y="3538779"/>
            <a:ext cx="10515600" cy="2065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/>
              <a:t>Contact us on: homesforukraine@leics.gov.uk</a:t>
            </a:r>
          </a:p>
        </p:txBody>
      </p:sp>
    </p:spTree>
    <p:extLst>
      <p:ext uri="{BB962C8B-B14F-4D97-AF65-F5344CB8AC3E}">
        <p14:creationId xmlns:p14="http://schemas.microsoft.com/office/powerpoint/2010/main" val="65878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81D95-AF71-51B0-4885-E4783CF0D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EEB6F-F3E4-C320-B47B-F35CF2780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202792"/>
          </a:xfrm>
        </p:spPr>
        <p:txBody>
          <a:bodyPr/>
          <a:lstStyle/>
          <a:p>
            <a:r>
              <a:rPr lang="en-GB" b="1" dirty="0"/>
              <a:t>Homes for Ukraine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2DE0B-267A-2C55-3AA3-D81217022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8" y="1768098"/>
            <a:ext cx="6069724" cy="45035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600" dirty="0"/>
              <a:t>Activities</a:t>
            </a:r>
          </a:p>
          <a:p>
            <a:pPr lvl="0">
              <a:lnSpc>
                <a:spcPct val="115000"/>
              </a:lnSpc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 checks on accommodation, hosts and welfare of guests.</a:t>
            </a:r>
          </a:p>
          <a:p>
            <a:pPr lvl="0">
              <a:lnSpc>
                <a:spcPct val="115000"/>
              </a:lnSpc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 payment of welcome and thank you payments</a:t>
            </a:r>
          </a:p>
          <a:p>
            <a:pPr lvl="0">
              <a:lnSpc>
                <a:spcPct val="115000"/>
              </a:lnSpc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support to hosts and guests to sustain hosting arrangements</a:t>
            </a:r>
          </a:p>
          <a:p>
            <a:pPr lvl="0">
              <a:lnSpc>
                <a:spcPct val="115000"/>
              </a:lnSpc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support to guests to find new hosts or understand and access alternative housing options where required </a:t>
            </a:r>
          </a:p>
          <a:p>
            <a:pPr lvl="0">
              <a:lnSpc>
                <a:spcPct val="115000"/>
              </a:lnSpc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support to guests to access services as required to live well in Leicestershire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4E5606-2669-6597-DD49-60743F940396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8DC1F0-9750-D4F4-0A69-E42A7A2C8701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66831D-81F4-C680-E750-6E333A89B0CB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A1211A-E7BD-92BA-A047-C6ED857A473A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B176C98D-A757-CE00-FBD6-7B1A6F83094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A41392-57AE-3437-F4FF-70126A4E41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2B4A62A-EAAB-74B7-5DA1-3FB5E32C6797}"/>
              </a:ext>
            </a:extLst>
          </p:cNvPr>
          <p:cNvSpPr txBox="1">
            <a:spLocks/>
          </p:cNvSpPr>
          <p:nvPr/>
        </p:nvSpPr>
        <p:spPr>
          <a:xfrm>
            <a:off x="6321972" y="1768098"/>
            <a:ext cx="5617780" cy="4435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/>
              <a:t>Діяльність</a:t>
            </a:r>
            <a:endParaRPr lang="en-GB" sz="5000" dirty="0"/>
          </a:p>
          <a:p>
            <a:r>
              <a:rPr lang="ru-RU" sz="4000" dirty="0"/>
              <a:t>Контроль перевірок житла, благополуччя господарів та гостей.</a:t>
            </a:r>
            <a:endParaRPr lang="en-GB" sz="4000" dirty="0"/>
          </a:p>
          <a:p>
            <a:r>
              <a:rPr lang="ru-RU" sz="4000" dirty="0"/>
              <a:t>Управління виплатами </a:t>
            </a:r>
            <a:r>
              <a:rPr lang="en-GB" sz="4000" dirty="0"/>
              <a:t>“Welcome”</a:t>
            </a:r>
            <a:r>
              <a:rPr lang="ru-RU" sz="4000" dirty="0"/>
              <a:t> та </a:t>
            </a:r>
            <a:r>
              <a:rPr lang="en-GB" sz="3600" dirty="0"/>
              <a:t>“Thank you”</a:t>
            </a:r>
            <a:r>
              <a:rPr lang="ru-RU" sz="3600" dirty="0"/>
              <a:t> </a:t>
            </a:r>
            <a:endParaRPr lang="en-GB" sz="4000" dirty="0"/>
          </a:p>
          <a:p>
            <a:r>
              <a:rPr lang="ru-RU" sz="4000" dirty="0"/>
              <a:t>Надання підтримки господарям і гостям для забезпечення стабільних умов проживання </a:t>
            </a:r>
          </a:p>
          <a:p>
            <a:r>
              <a:rPr lang="ru-RU" sz="4000" dirty="0"/>
              <a:t>Надання допомоги гостям у пошуку нових приймаючих сімей або розумінні та  доступі до альтернативних варіантів житла за необхідності</a:t>
            </a:r>
            <a:endParaRPr lang="en-GB" sz="4000" dirty="0"/>
          </a:p>
          <a:p>
            <a:r>
              <a:rPr lang="ru-RU" sz="4000" dirty="0"/>
              <a:t>Надання підтримки гостям у доступі до необхідних  послуг для комфортного  життя в Лестерширі</a:t>
            </a:r>
            <a:endParaRPr lang="en-GB" sz="4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61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0D780-7334-2045-B35B-64F002EBE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FCDB-1127-A34D-2240-ADCF19EC4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202792"/>
          </a:xfrm>
        </p:spPr>
        <p:txBody>
          <a:bodyPr/>
          <a:lstStyle/>
          <a:p>
            <a:r>
              <a:rPr lang="en-GB" b="1" dirty="0"/>
              <a:t>Homes for Ukraine Team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529C23-F984-5947-7797-952AEFC437D2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475D0D-10E5-52A4-CB44-6539CA9D6531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56012-BD4D-D6B1-0266-A1D5B76E601A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DD83DB-B57F-A35C-1A9F-318F6C6B9C0A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8CCB9DFF-D2DE-9A9B-5AF2-F088697BE83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4445361-963E-E683-F1ED-EF0CC782C4BE}"/>
              </a:ext>
            </a:extLst>
          </p:cNvPr>
          <p:cNvGrpSpPr/>
          <p:nvPr/>
        </p:nvGrpSpPr>
        <p:grpSpPr>
          <a:xfrm>
            <a:off x="544010" y="1504709"/>
            <a:ext cx="11239018" cy="4578444"/>
            <a:chOff x="0" y="0"/>
            <a:chExt cx="8972550" cy="5208492"/>
          </a:xfrm>
        </p:grpSpPr>
        <p:sp>
          <p:nvSpPr>
            <p:cNvPr id="12" name="Text Box 1">
              <a:extLst>
                <a:ext uri="{FF2B5EF4-FFF2-40B4-BE49-F238E27FC236}">
                  <a16:creationId xmlns:a16="http://schemas.microsoft.com/office/drawing/2014/main" id="{F072676C-6203-BBF5-FF9B-AAF3EE4F94C0}"/>
                </a:ext>
              </a:extLst>
            </p:cNvPr>
            <p:cNvSpPr txBox="1"/>
            <p:nvPr/>
          </p:nvSpPr>
          <p:spPr>
            <a:xfrm>
              <a:off x="3352800" y="0"/>
              <a:ext cx="2276475" cy="69088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Head of Service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Kay Fletcher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104EC4-06EA-7003-68B3-82B818198A51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4410075" y="704849"/>
              <a:ext cx="6350" cy="27178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 Box 339672437">
              <a:extLst>
                <a:ext uri="{FF2B5EF4-FFF2-40B4-BE49-F238E27FC236}">
                  <a16:creationId xmlns:a16="http://schemas.microsoft.com/office/drawing/2014/main" id="{A82812A9-411F-4A63-362A-850B1FB50EF2}"/>
                </a:ext>
              </a:extLst>
            </p:cNvPr>
            <p:cNvSpPr txBox="1"/>
            <p:nvPr/>
          </p:nvSpPr>
          <p:spPr>
            <a:xfrm>
              <a:off x="0" y="2619374"/>
              <a:ext cx="1499235" cy="2246682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Housing Options Officers </a:t>
              </a: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(X2) 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Vicky Martins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Kristina Coles 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2078912350">
              <a:extLst>
                <a:ext uri="{FF2B5EF4-FFF2-40B4-BE49-F238E27FC236}">
                  <a16:creationId xmlns:a16="http://schemas.microsoft.com/office/drawing/2014/main" id="{D0AFD108-29E7-520B-205F-4B792B6A10E2}"/>
                </a:ext>
              </a:extLst>
            </p:cNvPr>
            <p:cNvSpPr txBox="1"/>
            <p:nvPr/>
          </p:nvSpPr>
          <p:spPr>
            <a:xfrm>
              <a:off x="1733550" y="2638426"/>
              <a:ext cx="1619248" cy="1814708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Rematching Co-ordinator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Kate Luhar</a:t>
              </a:r>
              <a:r>
                <a: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877343959">
              <a:extLst>
                <a:ext uri="{FF2B5EF4-FFF2-40B4-BE49-F238E27FC236}">
                  <a16:creationId xmlns:a16="http://schemas.microsoft.com/office/drawing/2014/main" id="{71A213A8-C1BB-F594-83E8-3FFEC61F84B9}"/>
                </a:ext>
              </a:extLst>
            </p:cNvPr>
            <p:cNvSpPr txBox="1"/>
            <p:nvPr/>
          </p:nvSpPr>
          <p:spPr>
            <a:xfrm>
              <a:off x="3686175" y="2590800"/>
              <a:ext cx="1365250" cy="962025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Portal 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Co-ordinator 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Emma Dunn 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24928056">
              <a:extLst>
                <a:ext uri="{FF2B5EF4-FFF2-40B4-BE49-F238E27FC236}">
                  <a16:creationId xmlns:a16="http://schemas.microsoft.com/office/drawing/2014/main" id="{E6A14720-AF30-2414-B486-B086F47851DC}"/>
                </a:ext>
              </a:extLst>
            </p:cNvPr>
            <p:cNvSpPr txBox="1"/>
            <p:nvPr/>
          </p:nvSpPr>
          <p:spPr>
            <a:xfrm>
              <a:off x="5591176" y="2638426"/>
              <a:ext cx="1647187" cy="2063052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Support Officers </a:t>
              </a: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(X3)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Yanina Biriukova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Sophie Jones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Harinder Kang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1565808318">
              <a:extLst>
                <a:ext uri="{FF2B5EF4-FFF2-40B4-BE49-F238E27FC236}">
                  <a16:creationId xmlns:a16="http://schemas.microsoft.com/office/drawing/2014/main" id="{099FB062-0A11-40CD-6E42-A7B612941DC1}"/>
                </a:ext>
              </a:extLst>
            </p:cNvPr>
            <p:cNvSpPr txBox="1"/>
            <p:nvPr/>
          </p:nvSpPr>
          <p:spPr>
            <a:xfrm>
              <a:off x="7572375" y="1869903"/>
              <a:ext cx="1400175" cy="281824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  <a:prstDash val="dash"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Participation Officer (Displaced and Unaccompanied Children and Young People)</a:t>
              </a:r>
            </a:p>
            <a:p>
              <a:pPr algn="ctr"/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Olha Bielohlazova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sz="12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sz="1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066737701">
              <a:extLst>
                <a:ext uri="{FF2B5EF4-FFF2-40B4-BE49-F238E27FC236}">
                  <a16:creationId xmlns:a16="http://schemas.microsoft.com/office/drawing/2014/main" id="{A922DF27-A1F6-6847-F4CE-8EF594AB7CB8}"/>
                </a:ext>
              </a:extLst>
            </p:cNvPr>
            <p:cNvSpPr txBox="1"/>
            <p:nvPr/>
          </p:nvSpPr>
          <p:spPr>
            <a:xfrm>
              <a:off x="3492606" y="3933825"/>
              <a:ext cx="1875341" cy="1274667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Triage officers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(X2)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Shila Parmar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Olena Gutorova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96156A9-03BA-F8DF-7F28-BD955CB3FA8B}"/>
                </a:ext>
              </a:extLst>
            </p:cNvPr>
            <p:cNvCxnSpPr/>
            <p:nvPr/>
          </p:nvCxnSpPr>
          <p:spPr>
            <a:xfrm>
              <a:off x="4410075" y="3552825"/>
              <a:ext cx="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F247B1A-CE9A-8DCF-5E6C-38F8D3B96F22}"/>
                </a:ext>
              </a:extLst>
            </p:cNvPr>
            <p:cNvCxnSpPr/>
            <p:nvPr/>
          </p:nvCxnSpPr>
          <p:spPr>
            <a:xfrm flipH="1">
              <a:off x="733425" y="2200275"/>
              <a:ext cx="0" cy="4121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DDC2563-7F8B-B26D-BAED-75F610DE3A8B}"/>
                </a:ext>
              </a:extLst>
            </p:cNvPr>
            <p:cNvCxnSpPr/>
            <p:nvPr/>
          </p:nvCxnSpPr>
          <p:spPr>
            <a:xfrm flipH="1">
              <a:off x="2400300" y="2181225"/>
              <a:ext cx="5788" cy="428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DBB4552-F660-F88A-7388-DA0C89D79D8A}"/>
                </a:ext>
              </a:extLst>
            </p:cNvPr>
            <p:cNvCxnSpPr/>
            <p:nvPr/>
          </p:nvCxnSpPr>
          <p:spPr>
            <a:xfrm flipH="1">
              <a:off x="4419600" y="1885950"/>
              <a:ext cx="5860" cy="7236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A82AA7A-B754-2C17-2521-3048D0E5553B}"/>
                </a:ext>
              </a:extLst>
            </p:cNvPr>
            <p:cNvCxnSpPr/>
            <p:nvPr/>
          </p:nvCxnSpPr>
          <p:spPr>
            <a:xfrm flipV="1">
              <a:off x="733425" y="2171700"/>
              <a:ext cx="6829425" cy="133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12667F9-2563-DDC2-433F-037F3483A375}"/>
                </a:ext>
              </a:extLst>
            </p:cNvPr>
            <p:cNvCxnSpPr/>
            <p:nvPr/>
          </p:nvCxnSpPr>
          <p:spPr>
            <a:xfrm>
              <a:off x="6391275" y="2181225"/>
              <a:ext cx="0" cy="4667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 Box 1854062442">
              <a:extLst>
                <a:ext uri="{FF2B5EF4-FFF2-40B4-BE49-F238E27FC236}">
                  <a16:creationId xmlns:a16="http://schemas.microsoft.com/office/drawing/2014/main" id="{5FD66604-BA04-A755-148C-E724A987441D}"/>
                </a:ext>
              </a:extLst>
            </p:cNvPr>
            <p:cNvSpPr txBox="1"/>
            <p:nvPr/>
          </p:nvSpPr>
          <p:spPr>
            <a:xfrm>
              <a:off x="3000375" y="976631"/>
              <a:ext cx="2832100" cy="1038326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Homes for Ukraine Project Manager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James Fox</a:t>
              </a:r>
              <a:endPara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A1A8E794-AB78-3EEF-6C89-3FE388B9A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6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51F49-4FEF-7B82-DD77-0363F8A0D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CD705-8187-D126-1932-E9D2F4FB6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202792"/>
          </a:xfrm>
        </p:spPr>
        <p:txBody>
          <a:bodyPr/>
          <a:lstStyle/>
          <a:p>
            <a:r>
              <a:rPr lang="en-GB" b="1" dirty="0"/>
              <a:t>Homes for Ukraine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6AE7F-E2EE-A3F9-5E89-5ECC4B4BB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589" y="1430140"/>
            <a:ext cx="10302381" cy="257922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sz="3600" dirty="0"/>
              <a:t>Support areas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kern="100" dirty="0">
                <a:ea typeface="Aptos" panose="020B0004020202020204" pitchFamily="34" charset="0"/>
                <a:cs typeface="Times New Roman" panose="02020603050405020304" pitchFamily="18" charset="0"/>
              </a:rPr>
              <a:t>Welfare &amp; Hosting matters - host / guest relationship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Arrival and settling queries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kern="100" dirty="0">
                <a:ea typeface="Aptos" panose="020B0004020202020204" pitchFamily="34" charset="0"/>
                <a:cs typeface="Times New Roman" panose="02020603050405020304" pitchFamily="18" charset="0"/>
              </a:rPr>
              <a:t>Information and support to understand / access services</a:t>
            </a: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D492D6-CBA1-2C2E-536E-B268B97A58F6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B1DE4-AEB5-6FA7-C7A9-4B5A5B504F96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035265-B50A-D4A1-1C4B-22B4BFDCF95B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54D9E9-A262-5C03-B722-274EF2572676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52718356-BEFE-6AE6-BCA9-B72C15B3E5C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FA62BC-0316-8083-EAEF-4DAFDB01F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9897FFA-53C0-3260-4153-6E0DCBBE9CD9}"/>
              </a:ext>
            </a:extLst>
          </p:cNvPr>
          <p:cNvSpPr txBox="1">
            <a:spLocks/>
          </p:cNvSpPr>
          <p:nvPr/>
        </p:nvSpPr>
        <p:spPr>
          <a:xfrm>
            <a:off x="916738" y="3692440"/>
            <a:ext cx="10302381" cy="25792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dirty="0"/>
              <a:t>Сфери підтримки</a:t>
            </a:r>
            <a:endParaRPr lang="en-GB" sz="3600" dirty="0"/>
          </a:p>
          <a:p>
            <a:pPr marL="361950" indent="-361950">
              <a:buFont typeface="+mj-lt"/>
              <a:buAutoNum type="arabicPeriod"/>
            </a:pPr>
            <a:r>
              <a:rPr lang="ru-RU" dirty="0"/>
              <a:t>Питання добробуту та розміщення гостей - відносини між приймаючими сім’ями та гостями</a:t>
            </a:r>
            <a:endParaRPr lang="en-GB" dirty="0"/>
          </a:p>
          <a:p>
            <a:pPr marL="361950" indent="-361950">
              <a:buFont typeface="+mj-lt"/>
              <a:buAutoNum type="arabicPeriod"/>
            </a:pPr>
            <a:r>
              <a:rPr lang="ru-RU" dirty="0"/>
              <a:t>Вирішення запитів щодо прибуття та адаптації</a:t>
            </a:r>
            <a:endParaRPr lang="en-GB" dirty="0"/>
          </a:p>
          <a:p>
            <a:pPr marL="361950" indent="-361950">
              <a:buFont typeface="+mj-lt"/>
              <a:buAutoNum type="arabicPeriod"/>
            </a:pPr>
            <a:r>
              <a:rPr lang="ru-RU" dirty="0"/>
              <a:t>Надання інформації та підтримки щодо розуміння послуг та доступу до них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38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C1791-6CE4-747F-8E70-26D645937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13111-5258-BCEB-80E7-A8F6C0276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202792"/>
          </a:xfrm>
        </p:spPr>
        <p:txBody>
          <a:bodyPr/>
          <a:lstStyle/>
          <a:p>
            <a:r>
              <a:rPr lang="en-GB" b="1" dirty="0"/>
              <a:t>Homes for Ukraine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DDD49-61D8-5861-1610-6429457B8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589" y="1474026"/>
            <a:ext cx="10302381" cy="228171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sz="3600" dirty="0"/>
              <a:t>Support areas</a:t>
            </a:r>
          </a:p>
          <a:p>
            <a:pPr marL="355600" lvl="0" indent="-3556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GB" kern="100" dirty="0">
                <a:ea typeface="Aptos" panose="020B0004020202020204" pitchFamily="34" charset="0"/>
                <a:cs typeface="Times New Roman" panose="02020603050405020304" pitchFamily="18" charset="0"/>
              </a:rPr>
              <a:t>Housing advice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GB" kern="100" dirty="0">
                <a:ea typeface="Aptos" panose="020B0004020202020204" pitchFamily="34" charset="0"/>
                <a:cs typeface="Times New Roman" panose="02020603050405020304" pitchFamily="18" charset="0"/>
              </a:rPr>
              <a:t>Assessments and housing options including new hosts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GB" kern="100" dirty="0">
                <a:ea typeface="Aptos" panose="020B0004020202020204" pitchFamily="34" charset="0"/>
                <a:cs typeface="Times New Roman" panose="02020603050405020304" pitchFamily="18" charset="0"/>
              </a:rPr>
              <a:t>Support into private accommodation</a:t>
            </a:r>
          </a:p>
          <a:p>
            <a:pPr marL="0" lvl="0" indent="0">
              <a:lnSpc>
                <a:spcPct val="115000"/>
              </a:lnSpc>
              <a:buNone/>
            </a:pP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2A7B2E-51CA-1DF2-463B-CA84AEA0A57B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468DC7-CA82-2550-4D2D-19E4A88C0079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10801-62B2-A409-5A62-72D8984C9F99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4BCC47-0687-FA0F-04AD-A2AC564AA890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62E0E292-FE0E-36F1-EBFC-8491FF888A1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DE48CA-E5E5-261F-C79E-8BB583860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869BD8-EA84-2D39-5EFF-4B4D8918E79E}"/>
              </a:ext>
            </a:extLst>
          </p:cNvPr>
          <p:cNvSpPr txBox="1">
            <a:spLocks/>
          </p:cNvSpPr>
          <p:nvPr/>
        </p:nvSpPr>
        <p:spPr>
          <a:xfrm>
            <a:off x="916738" y="3763578"/>
            <a:ext cx="10302381" cy="2563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dirty="0"/>
              <a:t>Сфери підтримки</a:t>
            </a:r>
            <a:endParaRPr lang="en-GB" sz="3600" dirty="0"/>
          </a:p>
          <a:p>
            <a:pPr marL="361950" indent="-361950">
              <a:buFont typeface="+mj-lt"/>
              <a:buAutoNum type="arabicPeriod" startAt="4"/>
            </a:pPr>
            <a:r>
              <a:rPr lang="ru-RU" sz="3000" dirty="0"/>
              <a:t>Поради щодо житла</a:t>
            </a:r>
            <a:endParaRPr lang="en-GB" sz="3000" dirty="0"/>
          </a:p>
          <a:p>
            <a:pPr marL="361950" indent="-361950">
              <a:buFont typeface="+mj-lt"/>
              <a:buAutoNum type="arabicPeriod" startAt="4"/>
            </a:pPr>
            <a:r>
              <a:rPr lang="ru-RU" sz="3000" dirty="0"/>
              <a:t>Оцінка та варіанти житла, включаючи нові приймаючі сім’ї</a:t>
            </a:r>
            <a:endParaRPr lang="en-GB" sz="3000" dirty="0"/>
          </a:p>
          <a:p>
            <a:pPr marL="361950" indent="-361950">
              <a:buFont typeface="+mj-lt"/>
              <a:buAutoNum type="arabicPeriod" startAt="4"/>
            </a:pPr>
            <a:r>
              <a:rPr lang="ru-RU" sz="3000" dirty="0"/>
              <a:t>Підтримка в пошуку приватної оренди</a:t>
            </a:r>
            <a:endParaRPr lang="en-GB" sz="30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 startAt="4"/>
            </a:pPr>
            <a:endParaRPr lang="en-GB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4460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982EB-33CA-E00F-EB27-F338B9384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2B062-5EE1-3817-569B-F424CC86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202792"/>
          </a:xfrm>
        </p:spPr>
        <p:txBody>
          <a:bodyPr/>
          <a:lstStyle/>
          <a:p>
            <a:r>
              <a:rPr lang="en-GB" b="1" dirty="0"/>
              <a:t>Homes for Ukraine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2D711-BFCA-D411-FCDE-47F165F17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913952"/>
            <a:ext cx="10302381" cy="3935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Contact / </a:t>
            </a:r>
            <a:r>
              <a:rPr lang="az-Cyrl-AZ" sz="3600" dirty="0"/>
              <a:t>Контакти</a:t>
            </a:r>
            <a:r>
              <a:rPr lang="en-GB" sz="3600" dirty="0"/>
              <a:t>:</a:t>
            </a:r>
          </a:p>
          <a:p>
            <a:r>
              <a:rPr lang="en-GB" sz="3600" dirty="0"/>
              <a:t>Your Support worker</a:t>
            </a:r>
          </a:p>
          <a:p>
            <a:pPr lvl="1"/>
            <a:r>
              <a:rPr lang="en-GB" sz="3200" dirty="0"/>
              <a:t>Harinder</a:t>
            </a:r>
          </a:p>
          <a:p>
            <a:pPr lvl="1"/>
            <a:r>
              <a:rPr lang="en-GB" sz="3200" dirty="0"/>
              <a:t>Sophie</a:t>
            </a:r>
          </a:p>
          <a:p>
            <a:pPr lvl="1"/>
            <a:r>
              <a:rPr lang="en-GB" sz="3200" dirty="0"/>
              <a:t>Yanina</a:t>
            </a:r>
          </a:p>
          <a:p>
            <a:r>
              <a:rPr lang="en-GB" sz="3600" dirty="0"/>
              <a:t>HomesforUkraine@leics.gov.uk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83BF4-071F-81FC-7A8F-7724894CBE2A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C1B14B-F46C-4BE0-F8A0-A8B0C8F830FC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0360C8-14C1-F005-D480-831F990BFE66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F6079C-E052-D5CD-CDBE-35F400A7DF42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2DE48DFF-67F5-2F03-D099-3E66502F10F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B905F6-874F-28E9-583A-0B8E82BEB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7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AEAF5-95C3-8591-0915-29D3DC9B4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F5C6-A488-54BF-D1FA-C058419D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 (UPE)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55A82-A072-6720-F8A9-EFE88B66C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4" y="1625971"/>
            <a:ext cx="10302381" cy="2155674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>
                <a:hlinkClick r:id="rId3"/>
              </a:rPr>
              <a:t>www.gov.uk</a:t>
            </a:r>
            <a:r>
              <a:rPr lang="en-GB" sz="3600" dirty="0"/>
              <a:t> search for UPE</a:t>
            </a:r>
          </a:p>
          <a:p>
            <a:r>
              <a:rPr lang="en-GB" sz="3600" dirty="0"/>
              <a:t>Provides 18-month visa extension</a:t>
            </a:r>
          </a:p>
          <a:p>
            <a:r>
              <a:rPr lang="en-GB" sz="3600" dirty="0"/>
              <a:t>Apply from 28 days before your current visa ends</a:t>
            </a:r>
          </a:p>
          <a:p>
            <a:r>
              <a:rPr lang="en-GB" sz="3600" dirty="0"/>
              <a:t>Need to have E-visa and your old BRP card</a:t>
            </a:r>
          </a:p>
          <a:p>
            <a:r>
              <a:rPr lang="en-GB" sz="3600" dirty="0"/>
              <a:t>Can take up to 80 days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C59F8D-6D3F-439B-7C16-7B7CC78F83FF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01E117-0783-5686-BAF5-D466E71C6AAD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941372-FF09-D166-D712-CA969F12F94F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C5518-2D13-6B9F-BB00-2AC5179C016D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7430A341-D079-8B56-2DF3-7DC1CED9A58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0770C1-D14A-8B6B-D23E-0490162FE6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ED1B4D2-5210-6AAD-8B1D-E477B3A545C2}"/>
              </a:ext>
            </a:extLst>
          </p:cNvPr>
          <p:cNvSpPr txBox="1">
            <a:spLocks/>
          </p:cNvSpPr>
          <p:nvPr/>
        </p:nvSpPr>
        <p:spPr>
          <a:xfrm>
            <a:off x="947254" y="4025362"/>
            <a:ext cx="10302381" cy="2155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www.gov.uk пошук </a:t>
            </a:r>
            <a:r>
              <a:rPr lang="en-GB" sz="3600" dirty="0"/>
              <a:t>‘UPE’</a:t>
            </a:r>
            <a:r>
              <a:rPr lang="ru-RU" sz="3600" dirty="0"/>
              <a:t>
Передбачає продовження візи на 18 місяців
Подавати заявку можна за 28 днів до закінчення поточної візи
Потрібно мати Е-візу та стару картку BRP
Обробка заявки може зайняти до 80 днів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3574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9926E-2DBE-F96D-CA7C-F6AA30402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5C645-03DA-3EAB-7835-9BAE2D0E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0" y="429238"/>
            <a:ext cx="10515600" cy="1325563"/>
          </a:xfrm>
        </p:spPr>
        <p:txBody>
          <a:bodyPr/>
          <a:lstStyle/>
          <a:p>
            <a:r>
              <a:rPr lang="en-GB" b="1" dirty="0"/>
              <a:t>Ukraine Permission Extension Scheme (UPE)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6122-9A38-072F-6568-B20D3AF8C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5" y="1762644"/>
            <a:ext cx="10302381" cy="1864450"/>
          </a:xfrm>
        </p:spPr>
        <p:txBody>
          <a:bodyPr>
            <a:normAutofit fontScale="85000" lnSpcReduction="20000"/>
          </a:bodyPr>
          <a:lstStyle/>
          <a:p>
            <a:r>
              <a:rPr lang="en-GB" sz="3600" dirty="0"/>
              <a:t>You need to have been on one of the Ukraine visa schemes</a:t>
            </a:r>
          </a:p>
          <a:p>
            <a:r>
              <a:rPr lang="en-GB" sz="3600" dirty="0"/>
              <a:t>You should have been living in the UK since arrival</a:t>
            </a:r>
          </a:p>
          <a:p>
            <a:r>
              <a:rPr lang="en-GB" sz="3600" dirty="0"/>
              <a:t>Temporary periods in Ukraine will not make you ineligible</a:t>
            </a:r>
          </a:p>
          <a:p>
            <a:r>
              <a:rPr lang="en-GB" sz="3600" dirty="0"/>
              <a:t>Other temporary travel may be disregarded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0385EE-1869-13FA-0C84-CE1BCEDEB16F}"/>
              </a:ext>
            </a:extLst>
          </p:cNvPr>
          <p:cNvSpPr/>
          <p:nvPr/>
        </p:nvSpPr>
        <p:spPr>
          <a:xfrm>
            <a:off x="0" y="-2704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D47B0-55F7-147D-3114-BB8C7FCF6789}"/>
              </a:ext>
            </a:extLst>
          </p:cNvPr>
          <p:cNvSpPr/>
          <p:nvPr/>
        </p:nvSpPr>
        <p:spPr>
          <a:xfrm>
            <a:off x="0" y="293170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B32EE6-5896-DBBC-4323-6C5D2559EF5C}"/>
              </a:ext>
            </a:extLst>
          </p:cNvPr>
          <p:cNvSpPr/>
          <p:nvPr/>
        </p:nvSpPr>
        <p:spPr>
          <a:xfrm>
            <a:off x="0" y="6271660"/>
            <a:ext cx="12192000" cy="2931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D2C51C-E95C-9431-D376-69EA8E4B2026}"/>
              </a:ext>
            </a:extLst>
          </p:cNvPr>
          <p:cNvSpPr/>
          <p:nvPr/>
        </p:nvSpPr>
        <p:spPr>
          <a:xfrm>
            <a:off x="-6220" y="6572672"/>
            <a:ext cx="12192000" cy="2931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logo with a heart in the shape of a house&#10;&#10;Description automatically generated">
            <a:extLst>
              <a:ext uri="{FF2B5EF4-FFF2-40B4-BE49-F238E27FC236}">
                <a16:creationId xmlns:a16="http://schemas.microsoft.com/office/drawing/2014/main" id="{8A5A8C85-E539-D0E2-06A3-736A213DD97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262" y="5989738"/>
            <a:ext cx="1064611" cy="1064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AFEDB1-CD62-01E1-BEA8-9E9D7D860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033" y="6271660"/>
            <a:ext cx="2314229" cy="58634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9F9D811-76DB-49EB-CCA1-5B80585B9185}"/>
              </a:ext>
            </a:extLst>
          </p:cNvPr>
          <p:cNvSpPr txBox="1">
            <a:spLocks/>
          </p:cNvSpPr>
          <p:nvPr/>
        </p:nvSpPr>
        <p:spPr>
          <a:xfrm>
            <a:off x="947255" y="4156229"/>
            <a:ext cx="10664832" cy="18939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Ви повинні бути учасником однієї з візових схем для українців
Ви маєте постійно проживати у Великій Британії з моменту прибуття
Тимчасові </a:t>
            </a:r>
            <a:r>
              <a:rPr lang="az-Cyrl-AZ" sz="3600" dirty="0"/>
              <a:t>поїздки до</a:t>
            </a:r>
            <a:r>
              <a:rPr lang="en-GB" sz="3600" dirty="0"/>
              <a:t> </a:t>
            </a:r>
            <a:r>
              <a:rPr lang="ru-RU" sz="3600" dirty="0"/>
              <a:t>Україні не позбавляють права на участь у програмі
Інші короткочасові подорожі можуть не враховуватися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2412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27f7c9-0005-4d4a-9765-d9e1c981931b" xsi:nil="true"/>
    <lcf76f155ced4ddcb4097134ff3c332f xmlns="04ef3e23-552a-4ad6-a2ca-9c65d2965ce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B831F40343F6439A326843414ADB5C" ma:contentTypeVersion="18" ma:contentTypeDescription="Create a new document." ma:contentTypeScope="" ma:versionID="cd91c68871c09a164c42d1cb56fc07e4">
  <xsd:schema xmlns:xsd="http://www.w3.org/2001/XMLSchema" xmlns:xs="http://www.w3.org/2001/XMLSchema" xmlns:p="http://schemas.microsoft.com/office/2006/metadata/properties" xmlns:ns2="04ef3e23-552a-4ad6-a2ca-9c65d2965ce4" xmlns:ns3="b527f7c9-0005-4d4a-9765-d9e1c981931b" targetNamespace="http://schemas.microsoft.com/office/2006/metadata/properties" ma:root="true" ma:fieldsID="cbb4cf3998142c6cb7a2e8206199b9d2" ns2:_="" ns3:_="">
    <xsd:import namespace="04ef3e23-552a-4ad6-a2ca-9c65d2965ce4"/>
    <xsd:import namespace="b527f7c9-0005-4d4a-9765-d9e1c98193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f3e23-552a-4ad6-a2ca-9c65d2965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794beb-b8d9-4064-9297-55232fcc8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27f7c9-0005-4d4a-9765-d9e1c98193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558d0db-e52c-4db0-8a05-b14e9cafcc38}" ma:internalName="TaxCatchAll" ma:showField="CatchAllData" ma:web="b527f7c9-0005-4d4a-9765-d9e1c98193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E95441-3708-42B8-870A-05728FF6B203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04ef3e23-552a-4ad6-a2ca-9c65d2965ce4"/>
    <ds:schemaRef ds:uri="http://schemas.microsoft.com/office/infopath/2007/PartnerControls"/>
    <ds:schemaRef ds:uri="http://purl.org/dc/dcmitype/"/>
    <ds:schemaRef ds:uri="b527f7c9-0005-4d4a-9765-d9e1c981931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9DDDEB-6D65-46AB-B67E-5BE9C05FFC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F0EFD8-339E-4475-8005-9F98E52972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ef3e23-552a-4ad6-a2ca-9c65d2965ce4"/>
    <ds:schemaRef ds:uri="b527f7c9-0005-4d4a-9765-d9e1c98193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4029</TotalTime>
  <Words>1242</Words>
  <Application>Microsoft Office PowerPoint</Application>
  <PresentationFormat>Widescreen</PresentationFormat>
  <Paragraphs>176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Arial</vt:lpstr>
      <vt:lpstr>Calibri</vt:lpstr>
      <vt:lpstr>Calibri Light</vt:lpstr>
      <vt:lpstr>Office Theme</vt:lpstr>
      <vt:lpstr>Leicestershire Homes for Ukraine   Information and Feedback events  January/February 2025</vt:lpstr>
      <vt:lpstr>Overview</vt:lpstr>
      <vt:lpstr>Homes for Ukraine Team</vt:lpstr>
      <vt:lpstr>Homes for Ukraine Team</vt:lpstr>
      <vt:lpstr>Homes for Ukraine Team</vt:lpstr>
      <vt:lpstr>Homes for Ukraine Team</vt:lpstr>
      <vt:lpstr>Homes for Ukraine Team</vt:lpstr>
      <vt:lpstr>Ukraine Permission Extension Scheme (UPE)</vt:lpstr>
      <vt:lpstr>Ukraine Permission Extension Scheme (UPE)</vt:lpstr>
      <vt:lpstr>Ukraine Permission Extension Scheme (UPE)</vt:lpstr>
      <vt:lpstr>Ukraine Permission Extension Scheme (UPE)</vt:lpstr>
      <vt:lpstr>Ukraine Permission Extension Scheme</vt:lpstr>
      <vt:lpstr>Ukraine Permission Extension Scheme</vt:lpstr>
      <vt:lpstr>Thank you payments for hosts</vt:lpstr>
      <vt:lpstr>Thank you payments for hosts</vt:lpstr>
      <vt:lpstr>Thank you payments for hosts - UPE</vt:lpstr>
      <vt:lpstr>Thank you payments for hosts - UPE</vt:lpstr>
      <vt:lpstr>Thank you payments for hosts</vt:lpstr>
      <vt:lpstr>Feedback / Have your say</vt:lpstr>
      <vt:lpstr>Questions And Answers</vt:lpstr>
      <vt:lpstr>Any further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Homes for Ukraine Project – Information event slides February 2025</dc:title>
  <dc:creator>Leicestershire County Council</dc:creator>
  <cp:lastModifiedBy>James A Fox</cp:lastModifiedBy>
  <cp:revision>37</cp:revision>
  <dcterms:created xsi:type="dcterms:W3CDTF">2022-10-23T21:50:31Z</dcterms:created>
  <dcterms:modified xsi:type="dcterms:W3CDTF">2025-02-07T16:30:53Z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0x01010028B831F40343F6439A326843414ADB5C</vt:lpwstr>
  </property>
  <property fmtid="{D5CDD505-2E9C-101B-9397-08002B2CF9AE}" pid="3" name="MediaServiceImageTags">
    <vt:lpwstr/>
  </property>
</Properties>
</file>